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7"/>
  </p:notesMasterIdLst>
  <p:sldIdLst>
    <p:sldId id="256" r:id="rId5"/>
    <p:sldId id="257" r:id="rId6"/>
  </p:sldIdLst>
  <p:sldSz cx="7589838" cy="1069816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9FF"/>
    <a:srgbClr val="0099FF"/>
    <a:srgbClr val="93D3FF"/>
    <a:srgbClr val="ECECE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6828" autoAdjust="0"/>
  </p:normalViewPr>
  <p:slideViewPr>
    <p:cSldViewPr snapToGrid="0">
      <p:cViewPr>
        <p:scale>
          <a:sx n="70" d="100"/>
          <a:sy n="70" d="100"/>
        </p:scale>
        <p:origin x="3162" y="-1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7072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r">
              <a:defRPr sz="1200"/>
            </a:lvl1pPr>
          </a:lstStyle>
          <a:p>
            <a:fld id="{1CA63ABA-23FF-4001-B0AF-CA624177B8AC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97125" y="1163638"/>
            <a:ext cx="2228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3" tIns="46657" rIns="93313" bIns="46657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3" tIns="46657" rIns="93313" bIns="4665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7071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r">
              <a:defRPr sz="1200"/>
            </a:lvl1pPr>
          </a:lstStyle>
          <a:p>
            <a:fld id="{8157B831-10A2-4964-AEEC-152505075BE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294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57B831-10A2-4964-AEEC-152505075BEF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95309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57B831-10A2-4964-AEEC-152505075BEF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4190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9238" y="1750834"/>
            <a:ext cx="6451362" cy="3724546"/>
          </a:xfrm>
        </p:spPr>
        <p:txBody>
          <a:bodyPr anchor="b"/>
          <a:lstStyle>
            <a:lvl1pPr algn="ctr">
              <a:defRPr sz="49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8730" y="5619013"/>
            <a:ext cx="5692379" cy="2582912"/>
          </a:xfrm>
        </p:spPr>
        <p:txBody>
          <a:bodyPr/>
          <a:lstStyle>
            <a:lvl1pPr marL="0" indent="0" algn="ctr">
              <a:buNone/>
              <a:defRPr sz="1992"/>
            </a:lvl1pPr>
            <a:lvl2pPr marL="379476" indent="0" algn="ctr">
              <a:buNone/>
              <a:defRPr sz="1660"/>
            </a:lvl2pPr>
            <a:lvl3pPr marL="758952" indent="0" algn="ctr">
              <a:buNone/>
              <a:defRPr sz="1494"/>
            </a:lvl3pPr>
            <a:lvl4pPr marL="1138428" indent="0" algn="ctr">
              <a:buNone/>
              <a:defRPr sz="1328"/>
            </a:lvl4pPr>
            <a:lvl5pPr marL="1517904" indent="0" algn="ctr">
              <a:buNone/>
              <a:defRPr sz="1328"/>
            </a:lvl5pPr>
            <a:lvl6pPr marL="1897380" indent="0" algn="ctr">
              <a:buNone/>
              <a:defRPr sz="1328"/>
            </a:lvl6pPr>
            <a:lvl7pPr marL="2276856" indent="0" algn="ctr">
              <a:buNone/>
              <a:defRPr sz="1328"/>
            </a:lvl7pPr>
            <a:lvl8pPr marL="2656332" indent="0" algn="ctr">
              <a:buNone/>
              <a:defRPr sz="1328"/>
            </a:lvl8pPr>
            <a:lvl9pPr marL="3035808" indent="0" algn="ctr">
              <a:buNone/>
              <a:defRPr sz="132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31909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196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31478" y="569578"/>
            <a:ext cx="1636559" cy="90661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1802" y="569578"/>
            <a:ext cx="4814803" cy="90661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79180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6677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849" y="2667115"/>
            <a:ext cx="6546235" cy="4450138"/>
          </a:xfrm>
        </p:spPr>
        <p:txBody>
          <a:bodyPr anchor="b"/>
          <a:lstStyle>
            <a:lvl1pPr>
              <a:defRPr sz="49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7849" y="7159353"/>
            <a:ext cx="6546235" cy="2340222"/>
          </a:xfrm>
        </p:spPr>
        <p:txBody>
          <a:bodyPr/>
          <a:lstStyle>
            <a:lvl1pPr marL="0" indent="0">
              <a:buNone/>
              <a:defRPr sz="1992">
                <a:solidFill>
                  <a:schemeClr val="tx1"/>
                </a:solidFill>
              </a:defRPr>
            </a:lvl1pPr>
            <a:lvl2pPr marL="379476" indent="0">
              <a:buNone/>
              <a:defRPr sz="1660">
                <a:solidFill>
                  <a:schemeClr val="tx1">
                    <a:tint val="75000"/>
                  </a:schemeClr>
                </a:solidFill>
              </a:defRPr>
            </a:lvl2pPr>
            <a:lvl3pPr marL="758952" indent="0">
              <a:buNone/>
              <a:defRPr sz="1494">
                <a:solidFill>
                  <a:schemeClr val="tx1">
                    <a:tint val="75000"/>
                  </a:schemeClr>
                </a:solidFill>
              </a:defRPr>
            </a:lvl3pPr>
            <a:lvl4pPr marL="1138428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4pPr>
            <a:lvl5pPr marL="1517904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5pPr>
            <a:lvl6pPr marL="1897380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6pPr>
            <a:lvl7pPr marL="2276856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7pPr>
            <a:lvl8pPr marL="2656332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8pPr>
            <a:lvl9pPr marL="3035808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989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1801" y="2847891"/>
            <a:ext cx="3225681" cy="6787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2356" y="2847891"/>
            <a:ext cx="3225681" cy="6787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420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790" y="569580"/>
            <a:ext cx="6546235" cy="20678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2791" y="2622536"/>
            <a:ext cx="3210857" cy="1285265"/>
          </a:xfrm>
        </p:spPr>
        <p:txBody>
          <a:bodyPr anchor="b"/>
          <a:lstStyle>
            <a:lvl1pPr marL="0" indent="0">
              <a:buNone/>
              <a:defRPr sz="1992" b="1"/>
            </a:lvl1pPr>
            <a:lvl2pPr marL="379476" indent="0">
              <a:buNone/>
              <a:defRPr sz="1660" b="1"/>
            </a:lvl2pPr>
            <a:lvl3pPr marL="758952" indent="0">
              <a:buNone/>
              <a:defRPr sz="1494" b="1"/>
            </a:lvl3pPr>
            <a:lvl4pPr marL="1138428" indent="0">
              <a:buNone/>
              <a:defRPr sz="1328" b="1"/>
            </a:lvl4pPr>
            <a:lvl5pPr marL="1517904" indent="0">
              <a:buNone/>
              <a:defRPr sz="1328" b="1"/>
            </a:lvl5pPr>
            <a:lvl6pPr marL="1897380" indent="0">
              <a:buNone/>
              <a:defRPr sz="1328" b="1"/>
            </a:lvl6pPr>
            <a:lvl7pPr marL="2276856" indent="0">
              <a:buNone/>
              <a:defRPr sz="1328" b="1"/>
            </a:lvl7pPr>
            <a:lvl8pPr marL="2656332" indent="0">
              <a:buNone/>
              <a:defRPr sz="1328" b="1"/>
            </a:lvl8pPr>
            <a:lvl9pPr marL="3035808" indent="0">
              <a:buNone/>
              <a:defRPr sz="132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791" y="3907801"/>
            <a:ext cx="3210857" cy="57477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42356" y="2622536"/>
            <a:ext cx="3226670" cy="1285265"/>
          </a:xfrm>
        </p:spPr>
        <p:txBody>
          <a:bodyPr anchor="b"/>
          <a:lstStyle>
            <a:lvl1pPr marL="0" indent="0">
              <a:buNone/>
              <a:defRPr sz="1992" b="1"/>
            </a:lvl1pPr>
            <a:lvl2pPr marL="379476" indent="0">
              <a:buNone/>
              <a:defRPr sz="1660" b="1"/>
            </a:lvl2pPr>
            <a:lvl3pPr marL="758952" indent="0">
              <a:buNone/>
              <a:defRPr sz="1494" b="1"/>
            </a:lvl3pPr>
            <a:lvl4pPr marL="1138428" indent="0">
              <a:buNone/>
              <a:defRPr sz="1328" b="1"/>
            </a:lvl4pPr>
            <a:lvl5pPr marL="1517904" indent="0">
              <a:buNone/>
              <a:defRPr sz="1328" b="1"/>
            </a:lvl5pPr>
            <a:lvl6pPr marL="1897380" indent="0">
              <a:buNone/>
              <a:defRPr sz="1328" b="1"/>
            </a:lvl6pPr>
            <a:lvl7pPr marL="2276856" indent="0">
              <a:buNone/>
              <a:defRPr sz="1328" b="1"/>
            </a:lvl7pPr>
            <a:lvl8pPr marL="2656332" indent="0">
              <a:buNone/>
              <a:defRPr sz="1328" b="1"/>
            </a:lvl8pPr>
            <a:lvl9pPr marL="3035808" indent="0">
              <a:buNone/>
              <a:defRPr sz="132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42356" y="3907801"/>
            <a:ext cx="3226670" cy="57477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31350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3899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6646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790" y="713211"/>
            <a:ext cx="2447920" cy="2496238"/>
          </a:xfrm>
        </p:spPr>
        <p:txBody>
          <a:bodyPr anchor="b"/>
          <a:lstStyle>
            <a:lvl1pPr>
              <a:defRPr sz="26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6670" y="1540340"/>
            <a:ext cx="3842355" cy="7602630"/>
          </a:xfrm>
        </p:spPr>
        <p:txBody>
          <a:bodyPr/>
          <a:lstStyle>
            <a:lvl1pPr>
              <a:defRPr sz="2656"/>
            </a:lvl1pPr>
            <a:lvl2pPr>
              <a:defRPr sz="2324"/>
            </a:lvl2pPr>
            <a:lvl3pPr>
              <a:defRPr sz="1992"/>
            </a:lvl3pPr>
            <a:lvl4pPr>
              <a:defRPr sz="1660"/>
            </a:lvl4pPr>
            <a:lvl5pPr>
              <a:defRPr sz="1660"/>
            </a:lvl5pPr>
            <a:lvl6pPr>
              <a:defRPr sz="1660"/>
            </a:lvl6pPr>
            <a:lvl7pPr>
              <a:defRPr sz="1660"/>
            </a:lvl7pPr>
            <a:lvl8pPr>
              <a:defRPr sz="1660"/>
            </a:lvl8pPr>
            <a:lvl9pPr>
              <a:defRPr sz="166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2790" y="3209449"/>
            <a:ext cx="2447920" cy="5945901"/>
          </a:xfrm>
        </p:spPr>
        <p:txBody>
          <a:bodyPr/>
          <a:lstStyle>
            <a:lvl1pPr marL="0" indent="0">
              <a:buNone/>
              <a:defRPr sz="1328"/>
            </a:lvl1pPr>
            <a:lvl2pPr marL="379476" indent="0">
              <a:buNone/>
              <a:defRPr sz="1162"/>
            </a:lvl2pPr>
            <a:lvl3pPr marL="758952" indent="0">
              <a:buNone/>
              <a:defRPr sz="996"/>
            </a:lvl3pPr>
            <a:lvl4pPr marL="1138428" indent="0">
              <a:buNone/>
              <a:defRPr sz="830"/>
            </a:lvl4pPr>
            <a:lvl5pPr marL="1517904" indent="0">
              <a:buNone/>
              <a:defRPr sz="830"/>
            </a:lvl5pPr>
            <a:lvl6pPr marL="1897380" indent="0">
              <a:buNone/>
              <a:defRPr sz="830"/>
            </a:lvl6pPr>
            <a:lvl7pPr marL="2276856" indent="0">
              <a:buNone/>
              <a:defRPr sz="830"/>
            </a:lvl7pPr>
            <a:lvl8pPr marL="2656332" indent="0">
              <a:buNone/>
              <a:defRPr sz="830"/>
            </a:lvl8pPr>
            <a:lvl9pPr marL="3035808" indent="0">
              <a:buNone/>
              <a:defRPr sz="83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570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2790" y="713211"/>
            <a:ext cx="2447920" cy="2496238"/>
          </a:xfrm>
        </p:spPr>
        <p:txBody>
          <a:bodyPr anchor="b"/>
          <a:lstStyle>
            <a:lvl1pPr>
              <a:defRPr sz="26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26670" y="1540340"/>
            <a:ext cx="3842355" cy="7602630"/>
          </a:xfrm>
        </p:spPr>
        <p:txBody>
          <a:bodyPr anchor="t"/>
          <a:lstStyle>
            <a:lvl1pPr marL="0" indent="0">
              <a:buNone/>
              <a:defRPr sz="2656"/>
            </a:lvl1pPr>
            <a:lvl2pPr marL="379476" indent="0">
              <a:buNone/>
              <a:defRPr sz="2324"/>
            </a:lvl2pPr>
            <a:lvl3pPr marL="758952" indent="0">
              <a:buNone/>
              <a:defRPr sz="1992"/>
            </a:lvl3pPr>
            <a:lvl4pPr marL="1138428" indent="0">
              <a:buNone/>
              <a:defRPr sz="1660"/>
            </a:lvl4pPr>
            <a:lvl5pPr marL="1517904" indent="0">
              <a:buNone/>
              <a:defRPr sz="1660"/>
            </a:lvl5pPr>
            <a:lvl6pPr marL="1897380" indent="0">
              <a:buNone/>
              <a:defRPr sz="1660"/>
            </a:lvl6pPr>
            <a:lvl7pPr marL="2276856" indent="0">
              <a:buNone/>
              <a:defRPr sz="1660"/>
            </a:lvl7pPr>
            <a:lvl8pPr marL="2656332" indent="0">
              <a:buNone/>
              <a:defRPr sz="1660"/>
            </a:lvl8pPr>
            <a:lvl9pPr marL="3035808" indent="0">
              <a:buNone/>
              <a:defRPr sz="16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2790" y="3209449"/>
            <a:ext cx="2447920" cy="5945901"/>
          </a:xfrm>
        </p:spPr>
        <p:txBody>
          <a:bodyPr/>
          <a:lstStyle>
            <a:lvl1pPr marL="0" indent="0">
              <a:buNone/>
              <a:defRPr sz="1328"/>
            </a:lvl1pPr>
            <a:lvl2pPr marL="379476" indent="0">
              <a:buNone/>
              <a:defRPr sz="1162"/>
            </a:lvl2pPr>
            <a:lvl3pPr marL="758952" indent="0">
              <a:buNone/>
              <a:defRPr sz="996"/>
            </a:lvl3pPr>
            <a:lvl4pPr marL="1138428" indent="0">
              <a:buNone/>
              <a:defRPr sz="830"/>
            </a:lvl4pPr>
            <a:lvl5pPr marL="1517904" indent="0">
              <a:buNone/>
              <a:defRPr sz="830"/>
            </a:lvl5pPr>
            <a:lvl6pPr marL="1897380" indent="0">
              <a:buNone/>
              <a:defRPr sz="830"/>
            </a:lvl6pPr>
            <a:lvl7pPr marL="2276856" indent="0">
              <a:buNone/>
              <a:defRPr sz="830"/>
            </a:lvl7pPr>
            <a:lvl8pPr marL="2656332" indent="0">
              <a:buNone/>
              <a:defRPr sz="830"/>
            </a:lvl8pPr>
            <a:lvl9pPr marL="3035808" indent="0">
              <a:buNone/>
              <a:defRPr sz="83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15653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802" y="569580"/>
            <a:ext cx="6546235" cy="20678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1802" y="2847891"/>
            <a:ext cx="6546235" cy="67878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1801" y="9915615"/>
            <a:ext cx="1707714" cy="5695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C6EDE-3E49-41D5-A48E-099EAC3CE9F8}" type="datetimeFigureOut">
              <a:rPr lang="en-IE" smtClean="0"/>
              <a:t>23/01/2026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4134" y="9915615"/>
            <a:ext cx="2561570" cy="5695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60323" y="9915615"/>
            <a:ext cx="1707714" cy="5695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62C23-93C9-4153-A11D-FECBD23887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155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8952" rtl="0" eaLnBrk="1" latinLnBrk="0" hangingPunct="1">
        <a:lnSpc>
          <a:spcPct val="90000"/>
        </a:lnSpc>
        <a:spcBef>
          <a:spcPct val="0"/>
        </a:spcBef>
        <a:buNone/>
        <a:defRPr sz="36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738" indent="-189738" algn="l" defTabSz="758952" rtl="0" eaLnBrk="1" latinLnBrk="0" hangingPunct="1">
        <a:lnSpc>
          <a:spcPct val="90000"/>
        </a:lnSpc>
        <a:spcBef>
          <a:spcPts val="830"/>
        </a:spcBef>
        <a:buFont typeface="Arial" panose="020B0604020202020204" pitchFamily="34" charset="0"/>
        <a:buChar char="•"/>
        <a:defRPr sz="2324" kern="1200">
          <a:solidFill>
            <a:schemeClr val="tx1"/>
          </a:solidFill>
          <a:latin typeface="+mn-lt"/>
          <a:ea typeface="+mn-ea"/>
          <a:cs typeface="+mn-cs"/>
        </a:defRPr>
      </a:lvl1pPr>
      <a:lvl2pPr marL="569214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992" kern="1200">
          <a:solidFill>
            <a:schemeClr val="tx1"/>
          </a:solidFill>
          <a:latin typeface="+mn-lt"/>
          <a:ea typeface="+mn-ea"/>
          <a:cs typeface="+mn-cs"/>
        </a:defRPr>
      </a:lvl2pPr>
      <a:lvl3pPr marL="948690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660" kern="1200">
          <a:solidFill>
            <a:schemeClr val="tx1"/>
          </a:solidFill>
          <a:latin typeface="+mn-lt"/>
          <a:ea typeface="+mn-ea"/>
          <a:cs typeface="+mn-cs"/>
        </a:defRPr>
      </a:lvl3pPr>
      <a:lvl4pPr marL="1328166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4pPr>
      <a:lvl5pPr marL="1707642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5pPr>
      <a:lvl6pPr marL="2087118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6pPr>
      <a:lvl7pPr marL="2466594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7pPr>
      <a:lvl8pPr marL="2846070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8pPr>
      <a:lvl9pPr marL="3225546" indent="-189738" algn="l" defTabSz="758952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1pPr>
      <a:lvl2pPr marL="379476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2pPr>
      <a:lvl3pPr marL="758952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3pPr>
      <a:lvl4pPr marL="1138428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4pPr>
      <a:lvl5pPr marL="1517904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5pPr>
      <a:lvl6pPr marL="1897380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6pPr>
      <a:lvl7pPr marL="2276856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7pPr>
      <a:lvl8pPr marL="2656332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8pPr>
      <a:lvl9pPr marL="3035808" algn="l" defTabSz="758952" rtl="0" eaLnBrk="1" latinLnBrk="0" hangingPunct="1">
        <a:defRPr sz="1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tmp"/><Relationship Id="rId3" Type="http://schemas.openxmlformats.org/officeDocument/2006/relationships/image" Target="../media/image1.png"/><Relationship Id="rId7" Type="http://schemas.openxmlformats.org/officeDocument/2006/relationships/image" Target="../media/image5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nableireland.ie/resource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7589838" cy="15472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0" name="Picture 9" descr="Title: Enable Ireland Logo - Description: Enable Ireland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08" y="1732"/>
            <a:ext cx="1547230" cy="1547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Title: Children's Disability Network team logo - Description: Logo for Children's Disability Network Team. Colourful tree with hands as branches.&#10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7"/>
          <a:stretch>
            <a:fillRect/>
          </a:stretch>
        </p:blipFill>
        <p:spPr bwMode="auto">
          <a:xfrm>
            <a:off x="4991838" y="280178"/>
            <a:ext cx="2598000" cy="10558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963" y="4680713"/>
            <a:ext cx="787440" cy="819192"/>
          </a:xfrm>
          <a:prstGeom prst="rect">
            <a:avLst/>
          </a:prstGeom>
        </p:spPr>
      </p:pic>
      <p:pic>
        <p:nvPicPr>
          <p:cNvPr id="21" name="Picture 20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5400" y="4699218"/>
            <a:ext cx="793791" cy="787440"/>
          </a:xfrm>
          <a:prstGeom prst="rect">
            <a:avLst/>
          </a:prstGeom>
        </p:spPr>
      </p:pic>
      <p:pic>
        <p:nvPicPr>
          <p:cNvPr id="26" name="Picture 25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090" y="4683342"/>
            <a:ext cx="793791" cy="787440"/>
          </a:xfrm>
          <a:prstGeom prst="rect">
            <a:avLst/>
          </a:prstGeom>
        </p:spPr>
      </p:pic>
      <p:pic>
        <p:nvPicPr>
          <p:cNvPr id="27" name="Picture 2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577" y="4709618"/>
            <a:ext cx="793791" cy="787440"/>
          </a:xfrm>
          <a:prstGeom prst="rect">
            <a:avLst/>
          </a:prstGeom>
        </p:spPr>
      </p:pic>
      <p:pic>
        <p:nvPicPr>
          <p:cNvPr id="28" name="Picture 27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32" y="4710951"/>
            <a:ext cx="793791" cy="787440"/>
          </a:xfrm>
          <a:prstGeom prst="rect">
            <a:avLst/>
          </a:prstGeom>
        </p:spPr>
      </p:pic>
      <p:pic>
        <p:nvPicPr>
          <p:cNvPr id="29" name="Picture 28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340" y="4693742"/>
            <a:ext cx="787440" cy="819192"/>
          </a:xfrm>
          <a:prstGeom prst="rect">
            <a:avLst/>
          </a:prstGeom>
        </p:spPr>
      </p:pic>
      <p:pic>
        <p:nvPicPr>
          <p:cNvPr id="30" name="Picture 29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782" y="4649850"/>
            <a:ext cx="787440" cy="81919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-9428283" y="7470296"/>
            <a:ext cx="7161417" cy="21025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IE" dirty="0"/>
          </a:p>
        </p:txBody>
      </p:sp>
      <p:sp>
        <p:nvSpPr>
          <p:cNvPr id="39" name="TextBox 38"/>
          <p:cNvSpPr txBox="1"/>
          <p:nvPr/>
        </p:nvSpPr>
        <p:spPr>
          <a:xfrm>
            <a:off x="244662" y="2257064"/>
            <a:ext cx="7114080" cy="16175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IE" dirty="0"/>
          </a:p>
        </p:txBody>
      </p:sp>
      <p:sp>
        <p:nvSpPr>
          <p:cNvPr id="38" name="TextBox 37"/>
          <p:cNvSpPr txBox="1"/>
          <p:nvPr/>
        </p:nvSpPr>
        <p:spPr>
          <a:xfrm>
            <a:off x="706641" y="2367295"/>
            <a:ext cx="60173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600" dirty="0">
                <a:latin typeface="Lucida Sans" panose="020B0602030504020204" pitchFamily="34" charset="0"/>
              </a:rPr>
              <a:t>Currently there are a total of 376 families known to our Team – 237 families Active and 139 Waiting. </a:t>
            </a:r>
          </a:p>
          <a:p>
            <a:pPr algn="ctr"/>
            <a:endParaRPr lang="en-IE" sz="1600" dirty="0">
              <a:latin typeface="Lucida Sans" panose="020B0602030504020204" pitchFamily="34" charset="0"/>
            </a:endParaRPr>
          </a:p>
          <a:p>
            <a:pPr algn="ctr"/>
            <a:r>
              <a:rPr lang="en-IE" sz="1600" dirty="0">
                <a:latin typeface="Lucida Sans" panose="020B0602030504020204" pitchFamily="34" charset="0"/>
              </a:rPr>
              <a:t>56 % children of children who are ‘Active’ have an Individual Family Support Plan in place.  </a:t>
            </a:r>
          </a:p>
          <a:p>
            <a:pPr algn="ctr"/>
            <a:endParaRPr lang="en-IE" sz="1600" dirty="0">
              <a:latin typeface="Lucida Sans" panose="020B0602030504020204" pitchFamily="34" charset="0"/>
            </a:endParaRPr>
          </a:p>
          <a:p>
            <a:pPr algn="ctr"/>
            <a:r>
              <a:rPr lang="en-IE" sz="1600" dirty="0">
                <a:latin typeface="Lucida Sans" panose="020B0602030504020204" pitchFamily="34" charset="0"/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730683" y="321410"/>
            <a:ext cx="34666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000" dirty="0"/>
              <a:t>Children’s Disability Network Team 7 Arklow</a:t>
            </a:r>
          </a:p>
          <a:p>
            <a:pPr algn="ctr"/>
            <a:r>
              <a:rPr lang="en-IE" sz="2000" dirty="0"/>
              <a:t>Update January 2026</a:t>
            </a: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108" y="1508206"/>
            <a:ext cx="1994002" cy="692186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548" y="3904296"/>
            <a:ext cx="2108308" cy="742988"/>
          </a:xfrm>
          <a:prstGeom prst="rect">
            <a:avLst/>
          </a:prstGeom>
        </p:spPr>
      </p:pic>
      <p:graphicFrame>
        <p:nvGraphicFramePr>
          <p:cNvPr id="2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9295815"/>
              </p:ext>
            </p:extLst>
          </p:nvPr>
        </p:nvGraphicFramePr>
        <p:xfrm>
          <a:off x="231095" y="5607853"/>
          <a:ext cx="7029514" cy="100691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28614">
                  <a:extLst>
                    <a:ext uri="{9D8B030D-6E8A-4147-A177-3AD203B41FA5}">
                      <a16:colId xmlns:a16="http://schemas.microsoft.com/office/drawing/2014/main" val="196178311"/>
                    </a:ext>
                  </a:extLst>
                </a:gridCol>
                <a:gridCol w="3500900">
                  <a:extLst>
                    <a:ext uri="{9D8B030D-6E8A-4147-A177-3AD203B41FA5}">
                      <a16:colId xmlns:a16="http://schemas.microsoft.com/office/drawing/2014/main" val="1194949556"/>
                    </a:ext>
                  </a:extLst>
                </a:gridCol>
              </a:tblGrid>
              <a:tr h="2050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400" b="1" dirty="0">
                          <a:solidFill>
                            <a:schemeClr val="tx1"/>
                          </a:solidFill>
                          <a:latin typeface="Lucida Sans" panose="020B0602030504020204" pitchFamily="34" charset="0"/>
                        </a:rPr>
                        <a:t>New members to the team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b="1" dirty="0">
                          <a:solidFill>
                            <a:schemeClr val="tx1"/>
                          </a:solidFill>
                          <a:latin typeface="Lucida Sans" panose="020B0602030504020204" pitchFamily="34" charset="0"/>
                        </a:rPr>
                        <a:t>Ongoing</a:t>
                      </a:r>
                      <a:r>
                        <a:rPr lang="en-IE" sz="1400" b="1" baseline="0" dirty="0">
                          <a:solidFill>
                            <a:schemeClr val="tx1"/>
                          </a:solidFill>
                          <a:latin typeface="Lucida Sans" panose="020B0602030504020204" pitchFamily="34" charset="0"/>
                        </a:rPr>
                        <a:t> </a:t>
                      </a:r>
                      <a:r>
                        <a:rPr lang="en-IE" sz="1400" b="1" dirty="0">
                          <a:solidFill>
                            <a:schemeClr val="tx1"/>
                          </a:solidFill>
                          <a:latin typeface="Lucida Sans" panose="020B0602030504020204" pitchFamily="34" charset="0"/>
                        </a:rPr>
                        <a:t>Recruitment</a:t>
                      </a:r>
                      <a:r>
                        <a:rPr lang="en-IE" sz="1400" b="1" baseline="0" dirty="0">
                          <a:solidFill>
                            <a:schemeClr val="tx1"/>
                          </a:solidFill>
                          <a:latin typeface="Lucida Sans" panose="020B0602030504020204" pitchFamily="34" charset="0"/>
                        </a:rPr>
                        <a:t> </a:t>
                      </a:r>
                      <a:endParaRPr lang="en-IE" sz="1400" b="1" dirty="0">
                        <a:solidFill>
                          <a:schemeClr val="tx1"/>
                        </a:solidFill>
                        <a:latin typeface="Lucida Sans" panose="020B0602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924201"/>
                  </a:ext>
                </a:extLst>
              </a:tr>
              <a:tr h="702118">
                <a:tc>
                  <a:txBody>
                    <a:bodyPr/>
                    <a:lstStyle/>
                    <a:p>
                      <a:pPr marL="0" marR="0" lvl="0" indent="0" algn="l" defTabSz="7589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IE" sz="1200" baseline="0" dirty="0">
                          <a:solidFill>
                            <a:schemeClr val="tx1"/>
                          </a:solidFill>
                          <a:latin typeface="Lucida Sans" panose="020B0602030504020204" pitchFamily="34" charset="0"/>
                        </a:rPr>
                        <a:t>Senior Physiotherapist (5 days)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IE" sz="1200" baseline="0" dirty="0">
                        <a:solidFill>
                          <a:schemeClr val="tx1"/>
                        </a:solidFill>
                        <a:latin typeface="Lucida Sans" panose="020B060203050402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IE" sz="1200" baseline="0" dirty="0">
                        <a:solidFill>
                          <a:schemeClr val="tx1"/>
                        </a:solidFill>
                        <a:latin typeface="Lucida Sans" panose="020B0602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latin typeface="Lucida Sans" panose="020B0602030504020204" pitchFamily="34" charset="0"/>
                        </a:rPr>
                        <a:t>Looking to recruit CDNM for maternity leave – this is ongoing.</a:t>
                      </a:r>
                      <a:endParaRPr lang="en-IE" sz="1200" i="1" baseline="0" dirty="0">
                        <a:solidFill>
                          <a:srgbClr val="FF0000"/>
                        </a:solidFill>
                        <a:latin typeface="Lucida Sans" panose="020B06020305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24447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9DAFC24-E320-5A15-FA90-152467C1591E}"/>
              </a:ext>
            </a:extLst>
          </p:cNvPr>
          <p:cNvSpPr txBox="1"/>
          <p:nvPr/>
        </p:nvSpPr>
        <p:spPr>
          <a:xfrm>
            <a:off x="371932" y="6652133"/>
            <a:ext cx="6748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000" b="1" dirty="0">
                <a:latin typeface="Lucida Sans" panose="020B0602030504020204" pitchFamily="34" charset="0"/>
              </a:rPr>
              <a:t>Interventions/Groups offered 2025/2026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0E91519-4F4E-1EF0-C6EF-67F1C99B007A}"/>
              </a:ext>
            </a:extLst>
          </p:cNvPr>
          <p:cNvSpPr/>
          <p:nvPr/>
        </p:nvSpPr>
        <p:spPr>
          <a:xfrm>
            <a:off x="57181" y="7303245"/>
            <a:ext cx="2678250" cy="425769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400" b="1" dirty="0">
                <a:latin typeface="Lucida Sans" panose="020B0602030504020204" pitchFamily="34" charset="0"/>
              </a:rPr>
              <a:t>Parent Support Sessions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3438B90-BA44-BB2C-0FB5-A58D9362B059}"/>
              </a:ext>
            </a:extLst>
          </p:cNvPr>
          <p:cNvSpPr/>
          <p:nvPr/>
        </p:nvSpPr>
        <p:spPr>
          <a:xfrm>
            <a:off x="3430821" y="7074278"/>
            <a:ext cx="3829788" cy="443005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400" b="1" dirty="0">
                <a:latin typeface="Lucida Sans" panose="020B0602030504020204" pitchFamily="34" charset="0"/>
              </a:rPr>
              <a:t>Transition to Primary School group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464E7D6-4647-B80C-80F5-A7E70A482D39}"/>
              </a:ext>
            </a:extLst>
          </p:cNvPr>
          <p:cNvSpPr/>
          <p:nvPr/>
        </p:nvSpPr>
        <p:spPr>
          <a:xfrm>
            <a:off x="392109" y="7835629"/>
            <a:ext cx="3690060" cy="501356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400" b="1" dirty="0">
                <a:latin typeface="Lucida Sans" panose="020B0602030504020204" pitchFamily="34" charset="0"/>
              </a:rPr>
              <a:t>Screening Clinic for Waitlist children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E05557-0828-B525-044D-9C22AA3EABD6}"/>
              </a:ext>
            </a:extLst>
          </p:cNvPr>
          <p:cNvSpPr/>
          <p:nvPr/>
        </p:nvSpPr>
        <p:spPr>
          <a:xfrm>
            <a:off x="4717954" y="7805610"/>
            <a:ext cx="2809922" cy="443005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400" b="1" dirty="0">
                <a:latin typeface="Lucida Sans" panose="020B0602030504020204" pitchFamily="34" charset="0"/>
              </a:rPr>
              <a:t>Early Years MDT Group</a:t>
            </a:r>
            <a:r>
              <a:rPr lang="en-IE" sz="1200" b="1" dirty="0"/>
              <a:t>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265D415-125C-CF79-E667-02F16FEC4350}"/>
              </a:ext>
            </a:extLst>
          </p:cNvPr>
          <p:cNvSpPr/>
          <p:nvPr/>
        </p:nvSpPr>
        <p:spPr>
          <a:xfrm>
            <a:off x="132207" y="9189957"/>
            <a:ext cx="2960161" cy="496233"/>
          </a:xfrm>
          <a:prstGeom prst="roundRect">
            <a:avLst>
              <a:gd name="adj" fmla="val 19487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400" b="1" dirty="0">
                <a:latin typeface="Lucida Sans" panose="020B0602030504020204" pitchFamily="34" charset="0"/>
              </a:rPr>
              <a:t>Earlybird Parent Group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2D7113F-0380-9FFF-A153-6D437C17914D}"/>
              </a:ext>
            </a:extLst>
          </p:cNvPr>
          <p:cNvSpPr/>
          <p:nvPr/>
        </p:nvSpPr>
        <p:spPr>
          <a:xfrm>
            <a:off x="2455794" y="8545381"/>
            <a:ext cx="3095061" cy="501357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300" b="1" dirty="0">
                <a:latin typeface="Lucida Sans" panose="020B0602030504020204" pitchFamily="34" charset="0"/>
              </a:rPr>
              <a:t>Transition to Secondary School Group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50AC020-B54A-8C43-2737-FA8983B40740}"/>
              </a:ext>
            </a:extLst>
          </p:cNvPr>
          <p:cNvSpPr/>
          <p:nvPr/>
        </p:nvSpPr>
        <p:spPr>
          <a:xfrm>
            <a:off x="4548820" y="9189956"/>
            <a:ext cx="2809922" cy="49623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400" b="1" dirty="0">
                <a:latin typeface="Lucida Sans" panose="020B0602030504020204" pitchFamily="34" charset="0"/>
              </a:rPr>
              <a:t>Toileting Workshops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5ED3DD3-22A2-7ACE-052C-9864D642C9F1}"/>
              </a:ext>
            </a:extLst>
          </p:cNvPr>
          <p:cNvSpPr/>
          <p:nvPr/>
        </p:nvSpPr>
        <p:spPr>
          <a:xfrm>
            <a:off x="4245400" y="10021608"/>
            <a:ext cx="3285139" cy="49623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400" b="1" dirty="0">
                <a:latin typeface="Lucida Sans" panose="020B0602030504020204" pitchFamily="34" charset="0"/>
              </a:rPr>
              <a:t>Transition to Adulthood group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B82A51C4-0D59-F555-D8C6-CE896E7D16FE}"/>
              </a:ext>
            </a:extLst>
          </p:cNvPr>
          <p:cNvSpPr/>
          <p:nvPr/>
        </p:nvSpPr>
        <p:spPr>
          <a:xfrm>
            <a:off x="706641" y="9880520"/>
            <a:ext cx="3285139" cy="496233"/>
          </a:xfrm>
          <a:prstGeom prst="roundRect">
            <a:avLst>
              <a:gd name="adj" fmla="val 19487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1400" b="1" dirty="0">
                <a:latin typeface="Lucida Sans" panose="020B0602030504020204" pitchFamily="34" charset="0"/>
              </a:rPr>
              <a:t>Hanen More Than Words Group</a:t>
            </a:r>
          </a:p>
        </p:txBody>
      </p:sp>
    </p:spTree>
    <p:extLst>
      <p:ext uri="{BB962C8B-B14F-4D97-AF65-F5344CB8AC3E}">
        <p14:creationId xmlns:p14="http://schemas.microsoft.com/office/powerpoint/2010/main" val="3526970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7589838" cy="15472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0" name="Picture 9" descr="Title: Enable Ireland Logo - Description: Enable Ireland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23" y="4066"/>
            <a:ext cx="1547230" cy="1547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Title: Children's Disability Network team logo - Description: Logo for Children's Disability Network Team. Colourful tree with hands as branches.&#10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7"/>
          <a:stretch>
            <a:fillRect/>
          </a:stretch>
        </p:blipFill>
        <p:spPr bwMode="auto">
          <a:xfrm>
            <a:off x="4862343" y="187422"/>
            <a:ext cx="2598000" cy="105586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580292" y="280647"/>
            <a:ext cx="34666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000" dirty="0"/>
              <a:t>Children’s Disability Network Team 7 Arklow</a:t>
            </a:r>
          </a:p>
          <a:p>
            <a:pPr algn="ctr"/>
            <a:r>
              <a:rPr lang="en-IE" sz="2000" dirty="0"/>
              <a:t>Update April 2025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4523" y="1520689"/>
            <a:ext cx="7139842" cy="279541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IE" dirty="0"/>
          </a:p>
        </p:txBody>
      </p:sp>
      <p:sp>
        <p:nvSpPr>
          <p:cNvPr id="13" name="TextBox 12"/>
          <p:cNvSpPr txBox="1"/>
          <p:nvPr/>
        </p:nvSpPr>
        <p:spPr>
          <a:xfrm>
            <a:off x="215473" y="4593510"/>
            <a:ext cx="7171815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IE" dirty="0"/>
          </a:p>
          <a:p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Assessment of Need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For psychology/ diagnostic assessments: Currently working on children who have no school place (e.g. entering Primary school or Early Intervention classes.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Children in an inappropriate placement (e.g. need to move from mainstream to ASD class, or ASD class to special school.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Children moving from primary to secondary school, or leaving secondary school.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5978" y="8950974"/>
            <a:ext cx="7374365" cy="516624"/>
          </a:xfrm>
          <a:prstGeom prst="roundRect">
            <a:avLst>
              <a:gd name="adj" fmla="val 32517"/>
            </a:avLst>
          </a:prstGeom>
          <a:solidFill>
            <a:srgbClr val="C9E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Please see </a:t>
            </a:r>
            <a:r>
              <a:rPr lang="en-IE" dirty="0">
                <a:hlinkClick r:id="rId5"/>
              </a:rPr>
              <a:t>Resource Hub | Enable Ireland</a:t>
            </a:r>
            <a:r>
              <a:rPr lang="en-IE" dirty="0"/>
              <a:t> </a:t>
            </a:r>
            <a:r>
              <a:rPr lang="en-IE" dirty="0">
                <a:solidFill>
                  <a:schemeClr val="tx1"/>
                </a:solidFill>
              </a:rPr>
              <a:t>&amp; Enable Ireland YouTube Channel for digital resources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15191" y="1552914"/>
            <a:ext cx="6359455" cy="28091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tx1"/>
              </a:solidFill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262445"/>
              </p:ext>
            </p:extLst>
          </p:nvPr>
        </p:nvGraphicFramePr>
        <p:xfrm>
          <a:off x="1133061" y="1585367"/>
          <a:ext cx="5431512" cy="287624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36990">
                  <a:extLst>
                    <a:ext uri="{9D8B030D-6E8A-4147-A177-3AD203B41FA5}">
                      <a16:colId xmlns:a16="http://schemas.microsoft.com/office/drawing/2014/main" val="1194762225"/>
                    </a:ext>
                  </a:extLst>
                </a:gridCol>
                <a:gridCol w="1994522">
                  <a:extLst>
                    <a:ext uri="{9D8B030D-6E8A-4147-A177-3AD203B41FA5}">
                      <a16:colId xmlns:a16="http://schemas.microsoft.com/office/drawing/2014/main" val="3397578532"/>
                    </a:ext>
                  </a:extLst>
                </a:gridCol>
              </a:tblGrid>
              <a:tr h="369646">
                <a:tc gridSpan="2">
                  <a:txBody>
                    <a:bodyPr/>
                    <a:lstStyle/>
                    <a:p>
                      <a:pPr algn="ctr"/>
                      <a:r>
                        <a:rPr lang="en-IE" sz="1800" dirty="0"/>
                        <a:t>January to March 2025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E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768880"/>
                  </a:ext>
                </a:extLst>
              </a:tr>
              <a:tr h="7040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/>
                        <a:t>Total number of individual or group appointments offered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/>
                        <a:t>219 plus 238 offered parent support sessions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335786"/>
                  </a:ext>
                </a:extLst>
              </a:tr>
              <a:tr h="497085">
                <a:tc>
                  <a:txBody>
                    <a:bodyPr/>
                    <a:lstStyle/>
                    <a:p>
                      <a:r>
                        <a:rPr lang="en-IE" baseline="0" dirty="0"/>
                        <a:t>Children/young people who attended an </a:t>
                      </a:r>
                      <a:r>
                        <a:rPr lang="en-IE" i="1" baseline="0" dirty="0"/>
                        <a:t>individual</a:t>
                      </a:r>
                      <a:r>
                        <a:rPr lang="en-IE" baseline="0" dirty="0"/>
                        <a:t> contact 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198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079194"/>
                  </a:ext>
                </a:extLst>
              </a:tr>
              <a:tr h="497085">
                <a:tc>
                  <a:txBody>
                    <a:bodyPr/>
                    <a:lstStyle/>
                    <a:p>
                      <a:r>
                        <a:rPr lang="en-IE" baseline="0" dirty="0"/>
                        <a:t>Children/young people who attended a </a:t>
                      </a:r>
                      <a:r>
                        <a:rPr lang="en-IE" i="1" baseline="0" dirty="0"/>
                        <a:t>group</a:t>
                      </a:r>
                      <a:r>
                        <a:rPr lang="en-IE" baseline="0" dirty="0"/>
                        <a:t> intervention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316492"/>
                  </a:ext>
                </a:extLst>
              </a:tr>
              <a:tr h="290101">
                <a:tc>
                  <a:txBody>
                    <a:bodyPr/>
                    <a:lstStyle/>
                    <a:p>
                      <a:r>
                        <a:rPr lang="en-IE" dirty="0"/>
                        <a:t>Appointments</a:t>
                      </a:r>
                      <a:r>
                        <a:rPr lang="en-IE" baseline="0" dirty="0"/>
                        <a:t> not attended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733849"/>
                  </a:ext>
                </a:extLst>
              </a:tr>
              <a:tr h="290101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37601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7B4FEFD-054E-8A7D-FB98-F239E62151A3}"/>
              </a:ext>
            </a:extLst>
          </p:cNvPr>
          <p:cNvSpPr txBox="1"/>
          <p:nvPr/>
        </p:nvSpPr>
        <p:spPr>
          <a:xfrm>
            <a:off x="238372" y="7455832"/>
            <a:ext cx="717181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We are currently opening referrals made in July 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Children on the waitlist are also included for assessment as above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dirty="0"/>
              <a:t>Screening Appointments offered for children on the waitlist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B3C1AD4-805F-9916-7C9A-D9BD5DADEEBD}"/>
              </a:ext>
            </a:extLst>
          </p:cNvPr>
          <p:cNvSpPr/>
          <p:nvPr/>
        </p:nvSpPr>
        <p:spPr>
          <a:xfrm>
            <a:off x="615191" y="7179706"/>
            <a:ext cx="6190357" cy="3693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>
                <a:solidFill>
                  <a:schemeClr val="tx1"/>
                </a:solidFill>
                <a:latin typeface="Lucida Sans" panose="020B0602030504020204" pitchFamily="34" charset="0"/>
              </a:rPr>
              <a:t>Waiting List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CD8C984-D315-3D7E-6D4A-9BFAAC4C7AD3}"/>
              </a:ext>
            </a:extLst>
          </p:cNvPr>
          <p:cNvSpPr/>
          <p:nvPr/>
        </p:nvSpPr>
        <p:spPr>
          <a:xfrm>
            <a:off x="615191" y="4648911"/>
            <a:ext cx="6190357" cy="3693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err="1">
                <a:solidFill>
                  <a:schemeClr val="tx1"/>
                </a:solidFill>
                <a:latin typeface="Lucida Sans" panose="020B0602030504020204" pitchFamily="34" charset="0"/>
              </a:rPr>
              <a:t>Assesments</a:t>
            </a:r>
            <a:endParaRPr lang="en-IE" b="1" dirty="0">
              <a:solidFill>
                <a:schemeClr val="tx1"/>
              </a:solidFill>
              <a:latin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775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3870D3C81C3847BD37159B63B29867" ma:contentTypeVersion="14" ma:contentTypeDescription="Create a new document." ma:contentTypeScope="" ma:versionID="b4600abf54e620279a0eb301f9b952bd">
  <xsd:schema xmlns:xsd="http://www.w3.org/2001/XMLSchema" xmlns:xs="http://www.w3.org/2001/XMLSchema" xmlns:p="http://schemas.microsoft.com/office/2006/metadata/properties" xmlns:ns3="f1b92ded-ec79-454b-95df-9b88e18ff164" xmlns:ns4="77cedca5-2ea7-4b5a-b4fc-667542789d66" targetNamespace="http://schemas.microsoft.com/office/2006/metadata/properties" ma:root="true" ma:fieldsID="9d10d619e6ff1c626ec17992ebfe0b10" ns3:_="" ns4:_="">
    <xsd:import namespace="f1b92ded-ec79-454b-95df-9b88e18ff164"/>
    <xsd:import namespace="77cedca5-2ea7-4b5a-b4fc-667542789d6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92ded-ec79-454b-95df-9b88e18ff1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cedca5-2ea7-4b5a-b4fc-667542789d6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DEC643-046C-4423-A9CF-9126873CEA9F}">
  <ds:schemaRefs>
    <ds:schemaRef ds:uri="f1b92ded-ec79-454b-95df-9b88e18ff164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7cedca5-2ea7-4b5a-b4fc-667542789d6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81F35D0-F9A9-42AD-8DAA-B993E8459F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60F6A5-0E38-44F3-93F3-7D264E9225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b92ded-ec79-454b-95df-9b88e18ff164"/>
    <ds:schemaRef ds:uri="77cedca5-2ea7-4b5a-b4fc-667542789d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2965</TotalTime>
  <Words>285</Words>
  <Application>Microsoft Office PowerPoint</Application>
  <PresentationFormat>Custom</PresentationFormat>
  <Paragraphs>47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Lucida Sans</vt:lpstr>
      <vt:lpstr>Wingdings</vt:lpstr>
      <vt:lpstr>Office Theme</vt:lpstr>
      <vt:lpstr>PowerPoint Presentation</vt:lpstr>
      <vt:lpstr>PowerPoint Presentation</vt:lpstr>
    </vt:vector>
  </TitlesOfParts>
  <Company>Enable Ireland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Cooke</dc:creator>
  <cp:lastModifiedBy>Lisa Wilson</cp:lastModifiedBy>
  <cp:revision>91</cp:revision>
  <cp:lastPrinted>2024-11-15T15:47:04Z</cp:lastPrinted>
  <dcterms:created xsi:type="dcterms:W3CDTF">2022-11-10T21:57:43Z</dcterms:created>
  <dcterms:modified xsi:type="dcterms:W3CDTF">2026-01-23T12:01:53Z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0x010100713870D3C81C3847BD37159B63B29867</vt:lpwstr>
  </property>
</Properties>
</file>